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25352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5A9CDB-61A4-4E1A-9289-D08E7C168BC7}" v="2" dt="2026-03-27T00:22:19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3" d="100"/>
          <a:sy n="93" d="100"/>
        </p:scale>
        <p:origin x="9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C6AC4BF-83AF-2242-ACD9-58194102264C}"/>
              </a:ext>
            </a:extLst>
          </p:cNvPr>
          <p:cNvCxnSpPr>
            <a:cxnSpLocks/>
          </p:cNvCxnSpPr>
          <p:nvPr userDrawn="1"/>
        </p:nvCxnSpPr>
        <p:spPr>
          <a:xfrm>
            <a:off x="-189080" y="652758"/>
            <a:ext cx="8379939" cy="0"/>
          </a:xfrm>
          <a:prstGeom prst="line">
            <a:avLst/>
          </a:prstGeom>
          <a:ln w="38100">
            <a:gradFill>
              <a:gsLst>
                <a:gs pos="100000">
                  <a:schemeClr val="accent1">
                    <a:alpha val="0"/>
                  </a:schemeClr>
                </a:gs>
                <a:gs pos="63000">
                  <a:schemeClr val="accent1"/>
                </a:gs>
                <a:gs pos="0">
                  <a:schemeClr val="accent3"/>
                </a:gs>
                <a:gs pos="29000">
                  <a:schemeClr val="accent2"/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F5EC425-DE5A-4C4A-A05F-EC6BA8DFDB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21386" y="6464594"/>
            <a:ext cx="376569" cy="285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2"/>
                </a:solidFill>
                <a:latin typeface="Lato" panose="020F0502020204030203" pitchFamily="34" charset="77"/>
              </a:defRPr>
            </a:lvl1pPr>
          </a:lstStyle>
          <a:p>
            <a:fld id="{E6CC86A5-383F-1740-B82D-7794EF7A4BD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6F57D3-1B6C-CF40-8EAA-4E1547ECFE91}"/>
              </a:ext>
            </a:extLst>
          </p:cNvPr>
          <p:cNvCxnSpPr/>
          <p:nvPr userDrawn="1"/>
        </p:nvCxnSpPr>
        <p:spPr>
          <a:xfrm>
            <a:off x="11524845" y="6425304"/>
            <a:ext cx="0" cy="345945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7382E287-C0B7-0E4F-85D7-5CE30A1342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3284" y="6439687"/>
            <a:ext cx="1252607" cy="37578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625165-B937-5745-BE9F-66C30AA948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3838" y="73152"/>
            <a:ext cx="8529637" cy="466725"/>
          </a:xfrm>
        </p:spPr>
        <p:txBody>
          <a:bodyPr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40000"/>
              </a:lnSpc>
              <a:spcBef>
                <a:spcPct val="0"/>
              </a:spcBef>
              <a:buNone/>
              <a:defRPr lang="en-US" sz="2500" b="0" i="0" kern="1200" spc="0" dirty="0" smtClean="0">
                <a:solidFill>
                  <a:schemeClr val="tx1"/>
                </a:solidFill>
                <a:latin typeface="Libre Baskerville" panose="02000000000000000000" pitchFamily="2" charset="0"/>
                <a:ea typeface="+mj-ea"/>
                <a:cs typeface="+mj-cs"/>
              </a:defRPr>
            </a:lvl1pPr>
            <a:lvl2pPr marL="0" indent="0" algn="l" defTabSz="914400" rtl="0" eaLnBrk="1" latinLnBrk="0" hangingPunct="1">
              <a:lnSpc>
                <a:spcPct val="140000"/>
              </a:lnSpc>
              <a:spcBef>
                <a:spcPct val="0"/>
              </a:spcBef>
              <a:buNone/>
              <a:defRPr lang="en-US" sz="2500" b="0" i="0" kern="1200" dirty="0" smtClean="0">
                <a:solidFill>
                  <a:schemeClr val="tx1"/>
                </a:solidFill>
                <a:latin typeface="Libre Baskerville" panose="02000000000000000000" pitchFamily="2" charset="0"/>
                <a:ea typeface="+mj-ea"/>
                <a:cs typeface="+mj-cs"/>
              </a:defRPr>
            </a:lvl2pPr>
            <a:lvl3pPr marL="0" indent="0" algn="l" defTabSz="914400" rtl="0" eaLnBrk="1" latinLnBrk="0" hangingPunct="1">
              <a:lnSpc>
                <a:spcPct val="140000"/>
              </a:lnSpc>
              <a:spcBef>
                <a:spcPct val="0"/>
              </a:spcBef>
              <a:buNone/>
              <a:defRPr lang="en-US" sz="2500" b="0" i="0" kern="1200" dirty="0" smtClean="0">
                <a:solidFill>
                  <a:schemeClr val="tx1"/>
                </a:solidFill>
                <a:latin typeface="Libre Baskerville" panose="02000000000000000000" pitchFamily="2" charset="0"/>
                <a:ea typeface="+mj-ea"/>
                <a:cs typeface="+mj-cs"/>
              </a:defRPr>
            </a:lvl3pPr>
            <a:lvl4pPr marL="0" indent="0" algn="l" defTabSz="914400" rtl="0" eaLnBrk="1" latinLnBrk="0" hangingPunct="1">
              <a:lnSpc>
                <a:spcPct val="140000"/>
              </a:lnSpc>
              <a:spcBef>
                <a:spcPct val="0"/>
              </a:spcBef>
              <a:buNone/>
              <a:defRPr lang="en-US" sz="2500" b="0" i="0" kern="1200" dirty="0" smtClean="0">
                <a:solidFill>
                  <a:schemeClr val="tx1"/>
                </a:solidFill>
                <a:latin typeface="Libre Baskerville" panose="02000000000000000000" pitchFamily="2" charset="0"/>
                <a:ea typeface="+mj-ea"/>
                <a:cs typeface="+mj-cs"/>
              </a:defRPr>
            </a:lvl4pPr>
            <a:lvl5pPr marL="0" indent="0" algn="l" defTabSz="914400" rtl="0" eaLnBrk="1" latinLnBrk="0" hangingPunct="1">
              <a:lnSpc>
                <a:spcPct val="140000"/>
              </a:lnSpc>
              <a:spcBef>
                <a:spcPct val="0"/>
              </a:spcBef>
              <a:buNone/>
              <a:defRPr lang="en-US" sz="2500" b="0" i="0" kern="1200" dirty="0">
                <a:solidFill>
                  <a:schemeClr val="tx1"/>
                </a:solidFill>
                <a:latin typeface="Libre Baskerville" panose="02000000000000000000" pitchFamily="2" charset="0"/>
                <a:ea typeface="+mj-ea"/>
                <a:cs typeface="+mj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AutoShape 2" descr="Movers+Shakers | Connecting Brands to Culture | Driving Brand Love | Creative Agency">
            <a:extLst>
              <a:ext uri="{FF2B5EF4-FFF2-40B4-BE49-F238E27FC236}">
                <a16:creationId xmlns:a16="http://schemas.microsoft.com/office/drawing/2014/main" id="{FB9660F0-AD59-4197-8C7D-952B8BCA247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6AC480-66D4-95B5-175A-AFBA7A28DC9F}"/>
              </a:ext>
            </a:extLst>
          </p:cNvPr>
          <p:cNvSpPr/>
          <p:nvPr userDrawn="1"/>
        </p:nvSpPr>
        <p:spPr>
          <a:xfrm>
            <a:off x="7123817" y="6443328"/>
            <a:ext cx="440145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algn="r" defTabSz="914400" rtl="0" eaLnBrk="1" latinLnBrk="0" hangingPunct="1">
              <a:tabLst>
                <a:tab pos="0" algn="r"/>
              </a:tabLst>
            </a:pPr>
            <a:r>
              <a:rPr lang="en-US" sz="800" b="0" i="0" kern="1200" spc="150" baseline="0">
                <a:solidFill>
                  <a:schemeClr val="tx2"/>
                </a:solidFill>
                <a:latin typeface="Lato" panose="020F0502020204030203" pitchFamily="34" charset="77"/>
                <a:cs typeface="Poppins"/>
              </a:rPr>
              <a:t>©️ 2026 MADISON ALLEY GLOBAL VENTURES</a:t>
            </a:r>
          </a:p>
          <a:p>
            <a:pPr marL="0" algn="r" defTabSz="914400" rtl="0" eaLnBrk="1" latinLnBrk="0" hangingPunct="1">
              <a:tabLst>
                <a:tab pos="0" algn="r"/>
              </a:tabLst>
            </a:pPr>
            <a:r>
              <a:rPr lang="en-US" sz="800" b="0" i="0" kern="1200" spc="150" baseline="0">
                <a:solidFill>
                  <a:schemeClr val="tx2"/>
                </a:solidFill>
                <a:latin typeface="Lato" panose="020F0502020204030203" pitchFamily="34" charset="77"/>
                <a:cs typeface="Poppins"/>
              </a:rPr>
              <a:t>STRICTLY CONFIDENTIAL. FOR DISCUSSION PURPOSES ONLY.</a:t>
            </a:r>
          </a:p>
        </p:txBody>
      </p:sp>
    </p:spTree>
    <p:extLst>
      <p:ext uri="{BB962C8B-B14F-4D97-AF65-F5344CB8AC3E}">
        <p14:creationId xmlns:p14="http://schemas.microsoft.com/office/powerpoint/2010/main" val="1281010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5941B-DE2A-46D8-479A-8BCFA204B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80C906-A248-ED38-7891-4E2498E75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6CC86A5-383F-1740-B82D-7794EF7A4BD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CA030F8-A7F0-86C7-DBB5-A5D8318A75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"/>
              <a:t>Our Strategic Corporate Development Model</a:t>
            </a:r>
            <a:endParaRPr lang="en-US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0B58C9CF-1E75-3598-E62C-A87D5845E11E}"/>
              </a:ext>
            </a:extLst>
          </p:cNvPr>
          <p:cNvSpPr txBox="1">
            <a:spLocks/>
          </p:cNvSpPr>
          <p:nvPr/>
        </p:nvSpPr>
        <p:spPr>
          <a:xfrm>
            <a:off x="654955" y="2025750"/>
            <a:ext cx="1771650" cy="8001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spc="0">
                <a:solidFill>
                  <a:schemeClr val="bg1"/>
                </a:solidFill>
                <a:latin typeface="Libre Baskerville" panose="02000000000000000000" pitchFamily="2" charset="0"/>
                <a:sym typeface="Georgia"/>
              </a:rPr>
              <a:t>Strategic Planning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B6601B-5EA3-C6F3-499D-5AC0DA3F28E8}"/>
              </a:ext>
            </a:extLst>
          </p:cNvPr>
          <p:cNvSpPr txBox="1">
            <a:spLocks/>
          </p:cNvSpPr>
          <p:nvPr/>
        </p:nvSpPr>
        <p:spPr>
          <a:xfrm>
            <a:off x="3715188" y="4590923"/>
            <a:ext cx="4085039" cy="4338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  <a:latin typeface="Libre Baskerville" panose="02000000000000000000" pitchFamily="2" charset="0"/>
                <a:sym typeface="Georgia"/>
              </a:rPr>
              <a:t>Equity/Debt </a:t>
            </a:r>
            <a:r>
              <a:rPr lang="en-US" sz="2000" spc="0">
                <a:solidFill>
                  <a:schemeClr val="bg1"/>
                </a:solidFill>
                <a:latin typeface="Libre Baskerville" panose="02000000000000000000" pitchFamily="2" charset="0"/>
                <a:sym typeface="Georgia"/>
              </a:rPr>
              <a:t>Capitalization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4C4CACD9-D6AA-81FC-F68E-DF8FAB6D13EE}"/>
              </a:ext>
            </a:extLst>
          </p:cNvPr>
          <p:cNvSpPr txBox="1">
            <a:spLocks/>
          </p:cNvSpPr>
          <p:nvPr/>
        </p:nvSpPr>
        <p:spPr>
          <a:xfrm>
            <a:off x="4390246" y="2906857"/>
            <a:ext cx="2894066" cy="3801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" sz="2000" spc="0">
                <a:solidFill>
                  <a:schemeClr val="bg1"/>
                </a:solidFill>
                <a:latin typeface="Libre Baskerville" panose="02000000000000000000" pitchFamily="2" charset="0"/>
                <a:sym typeface="Georgia"/>
              </a:rPr>
              <a:t>Add-on Acquisitions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CEBCC93-5A4A-15F3-635C-C35BE7F37FFD}"/>
              </a:ext>
            </a:extLst>
          </p:cNvPr>
          <p:cNvCxnSpPr>
            <a:cxnSpLocks/>
          </p:cNvCxnSpPr>
          <p:nvPr/>
        </p:nvCxnSpPr>
        <p:spPr>
          <a:xfrm>
            <a:off x="3703742" y="2771076"/>
            <a:ext cx="441719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95015C-C28C-7441-3D27-5F3EB4CAEED6}"/>
              </a:ext>
            </a:extLst>
          </p:cNvPr>
          <p:cNvCxnSpPr>
            <a:cxnSpLocks/>
          </p:cNvCxnSpPr>
          <p:nvPr/>
        </p:nvCxnSpPr>
        <p:spPr>
          <a:xfrm>
            <a:off x="3722992" y="4463525"/>
            <a:ext cx="4417196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74A2BB-7A47-1B3C-E0B6-9184AE8E2455}"/>
              </a:ext>
            </a:extLst>
          </p:cNvPr>
          <p:cNvSpPr txBox="1">
            <a:spLocks/>
          </p:cNvSpPr>
          <p:nvPr/>
        </p:nvSpPr>
        <p:spPr>
          <a:xfrm>
            <a:off x="459758" y="2920404"/>
            <a:ext cx="2879188" cy="40401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spc="0">
                <a:solidFill>
                  <a:sysClr val="windowText" lastClr="000000"/>
                </a:solidFill>
                <a:latin typeface="Libre Baskerville" panose="02000000000000000000" pitchFamily="2" charset="0"/>
                <a:sym typeface="Georgia"/>
              </a:rPr>
              <a:t>Strategic Planning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72798E1-DE24-99ED-2957-3B6A167EA2E5}"/>
              </a:ext>
            </a:extLst>
          </p:cNvPr>
          <p:cNvSpPr txBox="1">
            <a:spLocks/>
          </p:cNvSpPr>
          <p:nvPr/>
        </p:nvSpPr>
        <p:spPr>
          <a:xfrm>
            <a:off x="367302" y="3471179"/>
            <a:ext cx="2902369" cy="163933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ts val="1700"/>
              </a:lnSpc>
              <a:spcBef>
                <a:spcPts val="1000"/>
              </a:spcBef>
              <a:buClr>
                <a:schemeClr val="accent2"/>
              </a:buClr>
              <a:buSzPts val="900"/>
              <a:buFont typeface="Wingdings" pitchFamily="2" charset="2"/>
              <a:buChar char="ü"/>
            </a:pPr>
            <a:r>
              <a:rPr lang="en-US" sz="1300" b="0" spc="0">
                <a:latin typeface="Lato Light" panose="020F0302020204030203" pitchFamily="34" charset="77"/>
                <a:sym typeface="Georgia"/>
              </a:rPr>
              <a:t>Strategic positioning, optimal buyers and market value analysis</a:t>
            </a:r>
          </a:p>
          <a:p>
            <a:pPr marL="285750" lvl="1" indent="-285750">
              <a:lnSpc>
                <a:spcPts val="1700"/>
              </a:lnSpc>
              <a:spcBef>
                <a:spcPts val="1000"/>
              </a:spcBef>
              <a:buClr>
                <a:schemeClr val="accent2"/>
              </a:buClr>
              <a:buSzPts val="900"/>
              <a:buFont typeface="Wingdings" pitchFamily="2" charset="2"/>
              <a:buChar char="ü"/>
            </a:pPr>
            <a:r>
              <a:rPr lang="en-US" sz="1300" b="0" spc="0">
                <a:latin typeface="Lato Light" panose="020F0302020204030203" pitchFamily="34" charset="77"/>
                <a:sym typeface="Georgia"/>
              </a:rPr>
              <a:t>Strategic Corporate Development scenario planning and roadmap</a:t>
            </a:r>
          </a:p>
          <a:p>
            <a:pPr marL="285750" lvl="1" indent="-285750">
              <a:lnSpc>
                <a:spcPts val="1700"/>
              </a:lnSpc>
              <a:spcBef>
                <a:spcPts val="1000"/>
              </a:spcBef>
              <a:spcAft>
                <a:spcPts val="800"/>
              </a:spcAft>
              <a:buClr>
                <a:schemeClr val="accent2"/>
              </a:buClr>
              <a:buSzPts val="900"/>
              <a:buFont typeface="Wingdings" pitchFamily="2" charset="2"/>
              <a:buChar char="ü"/>
            </a:pPr>
            <a:r>
              <a:rPr lang="en-US" sz="1300" b="0" spc="0">
                <a:latin typeface="Lato Light" panose="020F0302020204030203" pitchFamily="34" charset="77"/>
                <a:sym typeface="Georgia"/>
              </a:rPr>
              <a:t>Non-core divestitures 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F4E76E2-6100-9E9A-B8F1-86FD355555D4}"/>
              </a:ext>
            </a:extLst>
          </p:cNvPr>
          <p:cNvSpPr txBox="1">
            <a:spLocks/>
          </p:cNvSpPr>
          <p:nvPr/>
        </p:nvSpPr>
        <p:spPr>
          <a:xfrm>
            <a:off x="3927501" y="967399"/>
            <a:ext cx="3183641" cy="638253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spc="0">
                <a:latin typeface="Libre Baskerville" panose="02000000000000000000" pitchFamily="2" charset="0"/>
                <a:sym typeface="Georgia"/>
              </a:rPr>
              <a:t>Strategic Advisors &amp; Business Development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D7DD0DA3-809E-E723-0D79-C26C338D6AB3}"/>
              </a:ext>
            </a:extLst>
          </p:cNvPr>
          <p:cNvSpPr txBox="1">
            <a:spLocks/>
          </p:cNvSpPr>
          <p:nvPr/>
        </p:nvSpPr>
        <p:spPr>
          <a:xfrm>
            <a:off x="3863329" y="1648167"/>
            <a:ext cx="4047618" cy="90866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spc="150" baseline="0">
                <a:latin typeface="Lato" panose="020F0502020204030203" pitchFamily="34" charset="77"/>
              </a:defRPr>
            </a:lvl1pPr>
            <a:lvl2pPr marL="285750" lvl="1" indent="-285750">
              <a:lnSpc>
                <a:spcPts val="1700"/>
              </a:lnSpc>
              <a:spcBef>
                <a:spcPts val="1000"/>
              </a:spcBef>
              <a:buClr>
                <a:schemeClr val="accent2"/>
              </a:buClr>
              <a:buSzPts val="900"/>
              <a:buFont typeface="Wingdings" pitchFamily="2" charset="2"/>
              <a:buChar char="ü"/>
              <a:defRPr sz="1300" b="0" i="0" spc="0">
                <a:latin typeface="Lato Light" panose="020F0302020204030203" pitchFamily="34" charset="7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>
                <a:latin typeface="Lato" panose="020F0502020204030203" pitchFamily="34" charset="7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>
                <a:sym typeface="Georgia"/>
              </a:rPr>
              <a:t>Strategic channel partners and direct clients</a:t>
            </a:r>
          </a:p>
          <a:p>
            <a:pPr lvl="1"/>
            <a:r>
              <a:rPr lang="en-US">
                <a:sym typeface="Georgia"/>
              </a:rPr>
              <a:t>International expansion</a:t>
            </a:r>
          </a:p>
          <a:p>
            <a:pPr lvl="1"/>
            <a:r>
              <a:rPr lang="en-US">
                <a:sym typeface="Georgia"/>
              </a:rPr>
              <a:t>Leading industry strategic advisors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D85ABBE-305C-85D6-C5CC-30F52C943AC9}"/>
              </a:ext>
            </a:extLst>
          </p:cNvPr>
          <p:cNvSpPr txBox="1">
            <a:spLocks/>
          </p:cNvSpPr>
          <p:nvPr/>
        </p:nvSpPr>
        <p:spPr>
          <a:xfrm>
            <a:off x="3863329" y="5290085"/>
            <a:ext cx="3983446" cy="113105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spc="150" baseline="0">
                <a:latin typeface="Lato" panose="020F0502020204030203" pitchFamily="34" charset="77"/>
              </a:defRPr>
            </a:lvl1pPr>
            <a:lvl2pPr marL="285750" lvl="1" indent="-285750">
              <a:lnSpc>
                <a:spcPts val="1700"/>
              </a:lnSpc>
              <a:spcBef>
                <a:spcPts val="1000"/>
              </a:spcBef>
              <a:buClr>
                <a:schemeClr val="accent2"/>
              </a:buClr>
              <a:buSzPts val="900"/>
              <a:buFont typeface="Wingdings" pitchFamily="2" charset="2"/>
              <a:buChar char="ü"/>
              <a:defRPr sz="1300" b="0" i="0" spc="0">
                <a:latin typeface="Lato Light" panose="020F0302020204030203" pitchFamily="34" charset="7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>
                <a:latin typeface="Lato" panose="020F0502020204030203" pitchFamily="34" charset="7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 b="1">
                <a:sym typeface="Georgia"/>
              </a:rPr>
              <a:t>Equity investment</a:t>
            </a:r>
            <a:r>
              <a:rPr lang="en-US" altLang="zh-CN">
                <a:sym typeface="Georgia"/>
              </a:rPr>
              <a:t>:</a:t>
            </a:r>
            <a:r>
              <a:rPr lang="zh-CN" altLang="en-US">
                <a:sym typeface="Georgia"/>
              </a:rPr>
              <a:t> </a:t>
            </a:r>
            <a:r>
              <a:rPr lang="en-US">
                <a:sym typeface="Georgia"/>
              </a:rPr>
              <a:t>PE/VC Investment | Strategic Investment | International Investment</a:t>
            </a:r>
            <a:endParaRPr lang="en-US"/>
          </a:p>
          <a:p>
            <a:pPr lvl="1"/>
            <a:r>
              <a:rPr lang="en-US" b="1">
                <a:sym typeface="Georgia"/>
              </a:rPr>
              <a:t>Restructure </a:t>
            </a:r>
            <a:r>
              <a:rPr lang="en-US" altLang="zh-CN" b="1">
                <a:sym typeface="Georgia"/>
              </a:rPr>
              <a:t>d</a:t>
            </a:r>
            <a:r>
              <a:rPr lang="en-US" b="1">
                <a:sym typeface="Georgia"/>
              </a:rPr>
              <a:t>ebt</a:t>
            </a:r>
            <a:r>
              <a:rPr lang="en-US" altLang="zh-CN">
                <a:sym typeface="Georgia"/>
              </a:rPr>
              <a:t>:</a:t>
            </a:r>
            <a:r>
              <a:rPr lang="zh-CN" altLang="en-US">
                <a:sym typeface="Georgia"/>
              </a:rPr>
              <a:t> </a:t>
            </a:r>
            <a:r>
              <a:rPr lang="en-US">
                <a:sym typeface="Georgia"/>
              </a:rPr>
              <a:t>Senior credit | Term loan | Subordinated debt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926FAF49-84A5-8919-1EF8-65547E468AF5}"/>
              </a:ext>
            </a:extLst>
          </p:cNvPr>
          <p:cNvSpPr txBox="1">
            <a:spLocks/>
          </p:cNvSpPr>
          <p:nvPr/>
        </p:nvSpPr>
        <p:spPr>
          <a:xfrm>
            <a:off x="3863329" y="3470871"/>
            <a:ext cx="4047618" cy="1009081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spc="150" baseline="0">
                <a:latin typeface="Lato" panose="020F0502020204030203" pitchFamily="34" charset="77"/>
              </a:defRPr>
            </a:lvl1pPr>
            <a:lvl2pPr marL="285750" lvl="1" indent="-285750">
              <a:lnSpc>
                <a:spcPts val="1700"/>
              </a:lnSpc>
              <a:spcBef>
                <a:spcPts val="1000"/>
              </a:spcBef>
              <a:buClr>
                <a:schemeClr val="accent2"/>
              </a:buClr>
              <a:buSzPts val="900"/>
              <a:buFont typeface="Wingdings" pitchFamily="2" charset="2"/>
              <a:buChar char="ü"/>
              <a:defRPr sz="1300" b="0" i="0" spc="0">
                <a:latin typeface="Lato Light" panose="020F0302020204030203" pitchFamily="34" charset="7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>
                <a:latin typeface="Lato" panose="020F0502020204030203" pitchFamily="34" charset="7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>
                <a:sym typeface="Georgia"/>
              </a:rPr>
              <a:t>Transformative combinations</a:t>
            </a:r>
          </a:p>
          <a:p>
            <a:pPr lvl="1"/>
            <a:r>
              <a:rPr lang="en-US">
                <a:sym typeface="Georgia"/>
              </a:rPr>
              <a:t>Enhance capabilities | Geography | Scale</a:t>
            </a:r>
          </a:p>
          <a:p>
            <a:pPr lvl="1"/>
            <a:r>
              <a:rPr lang="en-US">
                <a:sym typeface="Georgia"/>
              </a:rPr>
              <a:t>Divestitures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0CAD45A7-D7F9-2436-F72B-4F206FB684A4}"/>
              </a:ext>
            </a:extLst>
          </p:cNvPr>
          <p:cNvSpPr txBox="1">
            <a:spLocks/>
          </p:cNvSpPr>
          <p:nvPr/>
        </p:nvSpPr>
        <p:spPr>
          <a:xfrm>
            <a:off x="3927501" y="2923319"/>
            <a:ext cx="3183640" cy="3801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" sz="2000" spc="0">
                <a:latin typeface="Libre Baskerville" panose="02000000000000000000" pitchFamily="2" charset="0"/>
                <a:sym typeface="Georgia"/>
              </a:rPr>
              <a:t>Add-on Acquisitions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8BE5F603-BB14-86C8-9447-4F20FE0F29B8}"/>
              </a:ext>
            </a:extLst>
          </p:cNvPr>
          <p:cNvSpPr txBox="1">
            <a:spLocks/>
          </p:cNvSpPr>
          <p:nvPr/>
        </p:nvSpPr>
        <p:spPr>
          <a:xfrm>
            <a:off x="3927501" y="4626392"/>
            <a:ext cx="3983446" cy="623918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150" baseline="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kern="1200" spc="3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Lato" panose="020F0502020204030203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>
                <a:latin typeface="Libre Baskerville" panose="02000000000000000000" pitchFamily="2" charset="0"/>
                <a:sym typeface="Georgia"/>
              </a:rPr>
              <a:t>Equity/Debt </a:t>
            </a:r>
            <a:r>
              <a:rPr lang="en-US" sz="2000" spc="0">
                <a:latin typeface="Libre Baskerville" panose="02000000000000000000" pitchFamily="2" charset="0"/>
                <a:sym typeface="Georgia"/>
              </a:rPr>
              <a:t>Capitalization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FBAD4698-A73E-310B-D265-C7D996C568F4}"/>
              </a:ext>
            </a:extLst>
          </p:cNvPr>
          <p:cNvSpPr txBox="1">
            <a:spLocks/>
          </p:cNvSpPr>
          <p:nvPr/>
        </p:nvSpPr>
        <p:spPr>
          <a:xfrm>
            <a:off x="8665715" y="2736351"/>
            <a:ext cx="2713174" cy="80010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spc="0" baseline="0">
                <a:latin typeface="Libre Baskerville" panose="02000000000000000000" pitchFamily="2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1" i="0" spc="300">
                <a:latin typeface="Lato" panose="020F0502020204030203" pitchFamily="34" charset="7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>
                <a:latin typeface="Lato" panose="020F0502020204030203" pitchFamily="34" charset="7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/>
              <a:t>Strategic</a:t>
            </a:r>
            <a:r>
              <a:rPr lang="en-US">
                <a:sym typeface="Georgia"/>
              </a:rPr>
              <a:t> M&amp;A Exit </a:t>
            </a:r>
            <a:br>
              <a:rPr lang="en-US">
                <a:sym typeface="Georgia"/>
              </a:rPr>
            </a:br>
            <a:r>
              <a:rPr lang="en-US">
                <a:sym typeface="Georgia"/>
              </a:rPr>
              <a:t>for Premium Value</a:t>
            </a:r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36B2BBC-D1D5-E5C6-6E84-7FC9A4FD37F5}"/>
              </a:ext>
            </a:extLst>
          </p:cNvPr>
          <p:cNvSpPr txBox="1">
            <a:spLocks/>
          </p:cNvSpPr>
          <p:nvPr/>
        </p:nvSpPr>
        <p:spPr>
          <a:xfrm>
            <a:off x="8596441" y="3492278"/>
            <a:ext cx="3013658" cy="133713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spc="150" baseline="0">
                <a:latin typeface="Lato" panose="020F0502020204030203" pitchFamily="34" charset="77"/>
              </a:defRPr>
            </a:lvl1pPr>
            <a:lvl2pPr marL="285750" lvl="1" indent="-285750">
              <a:lnSpc>
                <a:spcPts val="1700"/>
              </a:lnSpc>
              <a:spcBef>
                <a:spcPts val="1000"/>
              </a:spcBef>
              <a:buClr>
                <a:schemeClr val="accent2"/>
              </a:buClr>
              <a:buSzPts val="900"/>
              <a:buFont typeface="Wingdings" pitchFamily="2" charset="2"/>
              <a:buChar char="ü"/>
              <a:defRPr sz="1300" b="0" i="0" spc="0">
                <a:latin typeface="Lato Light" panose="020F0302020204030203" pitchFamily="34" charset="77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>
                <a:latin typeface="Lato" panose="020F0502020204030203" pitchFamily="34" charset="77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b="0" i="0">
                <a:latin typeface="Lato" panose="020F0502020204030203" pitchFamily="34" charset="77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>
                <a:sym typeface="Georgia"/>
              </a:rPr>
              <a:t>Sell to a Global Strategic Buyer</a:t>
            </a:r>
          </a:p>
          <a:p>
            <a:pPr lvl="1"/>
            <a:r>
              <a:rPr lang="en-US">
                <a:sym typeface="Georgia"/>
              </a:rPr>
              <a:t>Sell to a PE-owned Strategic Buyer</a:t>
            </a:r>
          </a:p>
          <a:p>
            <a:pPr lvl="1"/>
            <a:r>
              <a:rPr lang="en-US">
                <a:sym typeface="Georgia"/>
              </a:rPr>
              <a:t>Sell to a PE firm as a New Investment platform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F5A20A-5FE1-0836-AA95-51FF47A9713B}"/>
              </a:ext>
            </a:extLst>
          </p:cNvPr>
          <p:cNvCxnSpPr/>
          <p:nvPr/>
        </p:nvCxnSpPr>
        <p:spPr>
          <a:xfrm>
            <a:off x="3530122" y="1273241"/>
            <a:ext cx="0" cy="365182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6D12E6F-9813-2032-6E65-B176FB398AFC}"/>
              </a:ext>
            </a:extLst>
          </p:cNvPr>
          <p:cNvCxnSpPr/>
          <p:nvPr/>
        </p:nvCxnSpPr>
        <p:spPr>
          <a:xfrm>
            <a:off x="8427051" y="1273555"/>
            <a:ext cx="0" cy="365182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965AC7D-A9BA-74F7-6302-A67E7EB27C09}"/>
              </a:ext>
            </a:extLst>
          </p:cNvPr>
          <p:cNvCxnSpPr/>
          <p:nvPr/>
        </p:nvCxnSpPr>
        <p:spPr>
          <a:xfrm>
            <a:off x="8215394" y="3108916"/>
            <a:ext cx="377724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1B722B8-9BF7-4F8C-D0CD-C0DF39BEE78C}"/>
              </a:ext>
            </a:extLst>
          </p:cNvPr>
          <p:cNvCxnSpPr/>
          <p:nvPr/>
        </p:nvCxnSpPr>
        <p:spPr>
          <a:xfrm>
            <a:off x="3530122" y="1264438"/>
            <a:ext cx="333207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9B822B2-9290-4EF7-C62C-2573C6DBF3C5}"/>
              </a:ext>
            </a:extLst>
          </p:cNvPr>
          <p:cNvCxnSpPr>
            <a:cxnSpLocks/>
          </p:cNvCxnSpPr>
          <p:nvPr/>
        </p:nvCxnSpPr>
        <p:spPr>
          <a:xfrm>
            <a:off x="3427606" y="3109874"/>
            <a:ext cx="435723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1413B15-AC82-2B65-9059-8483ED466597}"/>
              </a:ext>
            </a:extLst>
          </p:cNvPr>
          <p:cNvCxnSpPr/>
          <p:nvPr/>
        </p:nvCxnSpPr>
        <p:spPr>
          <a:xfrm>
            <a:off x="3530121" y="4925067"/>
            <a:ext cx="333207" cy="0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entagon 2">
            <a:extLst>
              <a:ext uri="{FF2B5EF4-FFF2-40B4-BE49-F238E27FC236}">
                <a16:creationId xmlns:a16="http://schemas.microsoft.com/office/drawing/2014/main" id="{D2A2AA13-4E87-28F4-8F18-83335D7F691B}"/>
              </a:ext>
            </a:extLst>
          </p:cNvPr>
          <p:cNvSpPr/>
          <p:nvPr/>
        </p:nvSpPr>
        <p:spPr>
          <a:xfrm>
            <a:off x="367303" y="2789790"/>
            <a:ext cx="3060303" cy="638253"/>
          </a:xfrm>
          <a:prstGeom prst="homePlate">
            <a:avLst/>
          </a:prstGeom>
          <a:gradFill>
            <a:gsLst>
              <a:gs pos="0">
                <a:schemeClr val="accent3">
                  <a:alpha val="30000"/>
                </a:schemeClr>
              </a:gs>
              <a:gs pos="100000">
                <a:srgbClr val="71A0EF">
                  <a:alpha val="3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Pentagon 4">
            <a:extLst>
              <a:ext uri="{FF2B5EF4-FFF2-40B4-BE49-F238E27FC236}">
                <a16:creationId xmlns:a16="http://schemas.microsoft.com/office/drawing/2014/main" id="{0927CB3B-8D6E-6DA6-17FA-AAB660F65D5E}"/>
              </a:ext>
            </a:extLst>
          </p:cNvPr>
          <p:cNvSpPr/>
          <p:nvPr/>
        </p:nvSpPr>
        <p:spPr>
          <a:xfrm>
            <a:off x="3863329" y="945312"/>
            <a:ext cx="4352418" cy="638253"/>
          </a:xfrm>
          <a:prstGeom prst="homePlate">
            <a:avLst/>
          </a:prstGeom>
          <a:gradFill>
            <a:gsLst>
              <a:gs pos="0">
                <a:srgbClr val="729BEF">
                  <a:alpha val="30000"/>
                </a:srgbClr>
              </a:gs>
              <a:gs pos="100000">
                <a:srgbClr val="C34EEE">
                  <a:alpha val="3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Pentagon 12">
            <a:extLst>
              <a:ext uri="{FF2B5EF4-FFF2-40B4-BE49-F238E27FC236}">
                <a16:creationId xmlns:a16="http://schemas.microsoft.com/office/drawing/2014/main" id="{3893C441-F239-13B3-9ABC-1772A12AAFA7}"/>
              </a:ext>
            </a:extLst>
          </p:cNvPr>
          <p:cNvSpPr/>
          <p:nvPr/>
        </p:nvSpPr>
        <p:spPr>
          <a:xfrm>
            <a:off x="3863329" y="2790747"/>
            <a:ext cx="4352418" cy="638253"/>
          </a:xfrm>
          <a:prstGeom prst="homePlate">
            <a:avLst/>
          </a:prstGeom>
          <a:gradFill>
            <a:gsLst>
              <a:gs pos="0">
                <a:srgbClr val="729BEF">
                  <a:alpha val="30000"/>
                </a:srgbClr>
              </a:gs>
              <a:gs pos="100000">
                <a:srgbClr val="C34EEE">
                  <a:alpha val="3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Pentagon 17">
            <a:extLst>
              <a:ext uri="{FF2B5EF4-FFF2-40B4-BE49-F238E27FC236}">
                <a16:creationId xmlns:a16="http://schemas.microsoft.com/office/drawing/2014/main" id="{2EC915AD-5CEE-8E5C-7A2D-8CF19C613DBD}"/>
              </a:ext>
            </a:extLst>
          </p:cNvPr>
          <p:cNvSpPr/>
          <p:nvPr/>
        </p:nvSpPr>
        <p:spPr>
          <a:xfrm>
            <a:off x="3863329" y="4612057"/>
            <a:ext cx="4352418" cy="638253"/>
          </a:xfrm>
          <a:prstGeom prst="homePlate">
            <a:avLst/>
          </a:prstGeom>
          <a:gradFill>
            <a:gsLst>
              <a:gs pos="0">
                <a:srgbClr val="729BEF">
                  <a:alpha val="30000"/>
                </a:srgbClr>
              </a:gs>
              <a:gs pos="100000">
                <a:srgbClr val="C34EEE">
                  <a:alpha val="3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Pentagon 5">
            <a:extLst>
              <a:ext uri="{FF2B5EF4-FFF2-40B4-BE49-F238E27FC236}">
                <a16:creationId xmlns:a16="http://schemas.microsoft.com/office/drawing/2014/main" id="{86CD5963-08B9-816C-4954-E65279C3348D}"/>
              </a:ext>
            </a:extLst>
          </p:cNvPr>
          <p:cNvSpPr/>
          <p:nvPr/>
        </p:nvSpPr>
        <p:spPr>
          <a:xfrm>
            <a:off x="8596441" y="2795188"/>
            <a:ext cx="3191221" cy="638253"/>
          </a:xfrm>
          <a:prstGeom prst="homePlate">
            <a:avLst/>
          </a:prstGeom>
          <a:gradFill>
            <a:gsLst>
              <a:gs pos="0">
                <a:srgbClr val="C64CEE">
                  <a:alpha val="30000"/>
                </a:srgbClr>
              </a:gs>
              <a:gs pos="100000">
                <a:srgbClr val="E659F0">
                  <a:alpha val="3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7D589D73-1771-42B7-C5BF-78C0242025DB}"/>
              </a:ext>
            </a:extLst>
          </p:cNvPr>
          <p:cNvCxnSpPr>
            <a:cxnSpLocks/>
          </p:cNvCxnSpPr>
          <p:nvPr/>
        </p:nvCxnSpPr>
        <p:spPr>
          <a:xfrm flipH="1">
            <a:off x="8215747" y="4931866"/>
            <a:ext cx="2113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D11FDFA-E653-EAC6-D97B-7C9FAB87063B}"/>
              </a:ext>
            </a:extLst>
          </p:cNvPr>
          <p:cNvCxnSpPr>
            <a:cxnSpLocks/>
          </p:cNvCxnSpPr>
          <p:nvPr/>
        </p:nvCxnSpPr>
        <p:spPr>
          <a:xfrm flipH="1">
            <a:off x="8215747" y="1264438"/>
            <a:ext cx="21130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947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121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Arial</vt:lpstr>
      <vt:lpstr>Georgia</vt:lpstr>
      <vt:lpstr>Lato</vt:lpstr>
      <vt:lpstr>Lato Light</vt:lpstr>
      <vt:lpstr>Libre Baskerville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Seidler</dc:creator>
  <cp:lastModifiedBy>Michael Seidler</cp:lastModifiedBy>
  <cp:revision>4</cp:revision>
  <dcterms:created xsi:type="dcterms:W3CDTF">2026-03-27T00:22:06Z</dcterms:created>
  <dcterms:modified xsi:type="dcterms:W3CDTF">2026-03-27T00:25:08Z</dcterms:modified>
</cp:coreProperties>
</file>